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0" r:id="rId4"/>
    <p:sldId id="257" r:id="rId5"/>
    <p:sldId id="258" r:id="rId6"/>
    <p:sldId id="262" r:id="rId7"/>
    <p:sldId id="276" r:id="rId8"/>
    <p:sldId id="272" r:id="rId9"/>
    <p:sldId id="273" r:id="rId10"/>
    <p:sldId id="274" r:id="rId11"/>
    <p:sldId id="260" r:id="rId12"/>
    <p:sldId id="261" r:id="rId13"/>
    <p:sldId id="263" r:id="rId14"/>
    <p:sldId id="264" r:id="rId15"/>
    <p:sldId id="277" r:id="rId16"/>
    <p:sldId id="265" r:id="rId17"/>
    <p:sldId id="275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0"/>
    <p:restoredTop sz="94718"/>
  </p:normalViewPr>
  <p:slideViewPr>
    <p:cSldViewPr snapToGrid="0">
      <p:cViewPr>
        <p:scale>
          <a:sx n="130" d="100"/>
          <a:sy n="130" d="100"/>
        </p:scale>
        <p:origin x="6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FCF8-4039-7D6F-AB4B-73AF31B14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44071-1166-E1CD-D401-24CCB56F2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94566-5F79-A745-7E39-33DBC1A5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B3EB5-2892-8AB4-411E-9A1146C0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9D8D6-A135-15CA-1FDF-58A26DF5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78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7743-0F5B-5703-D9BD-7C0AF5E6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72D52-93D9-BB9E-57DB-572511103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06563-96FB-BDF3-EA1B-5209A703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988CE-5D11-CCA8-E581-67B4EACC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283BC-A831-6FBF-4B70-2B1F2C67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61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23604-56F6-FCDC-FBFA-531C1BD02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874EA-BDDF-E67C-5019-30F4003D1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026B8-1C3E-B1E1-4AF8-50012EB9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1D79-BB68-705E-3ABE-D74F5123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DC05B-2CBA-C710-2228-F25FB47D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5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8B8D-FADB-CF3A-0723-40879BDD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CF38-AFC5-D00F-989A-0B1CED2C5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4C6C2-8E61-47E7-EFB0-42666463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81681-77BA-F6DC-CE4E-B8FA3DF0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EB730-BD53-715B-5317-F74CDD59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59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7254-3343-BF84-5CE1-E03A3722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BD314-BCCD-B634-44FD-EB2B4501F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A348C-3B5D-618B-4AFE-E971317C5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09B34-C837-1FB2-CACD-7F51150A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CEC86-7A0F-2E77-DB63-F38DB84F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67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29FB-0119-A0C0-6771-E8E30CC6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3CE7-4030-DCE2-F973-7156D8DBC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93173-9DA5-B248-88B1-4E5341AAE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5580A-4AF5-F0F8-C6F6-E528740C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539FF-618C-70EB-A7AC-FB07AF1D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60EBE-8B5A-17F4-EB50-C3D8CD0E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91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92DB-EBFB-CF9E-D960-F681122D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80E5-1699-8459-1D04-F3B2832E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5A6EF-381F-DB4B-9C27-FABC20E0B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33DE4-687F-4480-08D4-C76C5EEE9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C5F23-92A3-8370-2ED7-F29205C96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B8EF7-AD0C-0CF1-B017-CC03351A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1C2B4-B82F-3E7E-EC1B-74DABDD6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2B088-EDF2-83EA-4DD5-3F087F4B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74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AC36-2CEB-1F36-1F10-8123D31D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EDB0-8DD6-31C2-16BC-108F3E58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C3E7C-6D47-72B4-4624-A15308B4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009F2-6105-8671-AB59-7873A6F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21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8D256-FEE6-E1B3-E269-C4B1259A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4D0B9-96F5-BF2E-192C-559B3662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D2BD-E23A-236F-EE1A-DC9FEA7E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81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0197-99BF-EAD7-9CFA-4D266DC16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FD18-B7FD-BBC3-3ABE-1D14BB242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FC139-C457-283C-BC67-21798476E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EA57F-FA6E-2321-76F6-4ADAAB383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3D29C-7443-FF18-F54B-F4DD8230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75949-7765-EB4F-EA25-5E712764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14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BBEC-5C70-0677-846D-F541442D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390C5-46B0-EF7C-1DFF-90E9B5DDE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655FF-07F1-56A6-ED11-A77485F29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0D900-94A8-64A6-E96A-5081411D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3CE84-4776-C735-3886-9221B294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FEFE1-E25C-C83A-C5BD-B43C4121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09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0836D-6676-7B74-1F17-EF054EE2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EDDEB-8E6F-2621-604A-E9A229B3D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6FBB-3977-3F04-AC7E-B8DEC10C6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CD8A6-AEE0-1045-943C-9DFD9A9633CE}" type="datetimeFigureOut">
              <a:rPr lang="de-DE" smtClean="0"/>
              <a:t>23.11.24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DB45F-0EDA-DA72-8CE9-1443D6FE4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1B13E-460E-C884-B338-2C2B4A8DD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DE50-D36D-7E45-B739-76F1C91D48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84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1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A1D2-39BA-685E-E582-DA787A50D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488" y="-151587"/>
            <a:ext cx="9144000" cy="2387600"/>
          </a:xfrm>
        </p:spPr>
        <p:txBody>
          <a:bodyPr>
            <a:normAutofit/>
          </a:bodyPr>
          <a:lstStyle/>
          <a:p>
            <a:r>
              <a:rPr lang="en-GB" sz="12800" b="1" dirty="0" err="1">
                <a:latin typeface="Franklin Gothic Heavy" panose="020B0603020102020204" pitchFamily="34" charset="0"/>
                <a:ea typeface="STHupo" panose="02010800040101010101" pitchFamily="2" charset="-122"/>
                <a:cs typeface="Calibri" panose="020F0502020204030204" pitchFamily="34" charset="0"/>
              </a:rPr>
              <a:t>IsarMates</a:t>
            </a:r>
            <a:endParaRPr lang="de-DE" sz="6600" b="1" dirty="0">
              <a:latin typeface="Franklin Gothic Heavy" panose="020B06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C7FC4-1F7F-D518-9853-70B09CF5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488" y="20018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latin typeface="Aharoni" panose="02010803020104030203" pitchFamily="2" charset="-79"/>
                <a:cs typeface="Aharoni" panose="02010803020104030203" pitchFamily="2" charset="-79"/>
              </a:rPr>
              <a:t>Rebuilding</a:t>
            </a:r>
            <a:r>
              <a:rPr lang="de-DE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dirty="0" err="1">
                <a:latin typeface="Aharoni" panose="02010803020104030203" pitchFamily="2" charset="-79"/>
                <a:cs typeface="Aharoni" panose="02010803020104030203" pitchFamily="2" charset="-79"/>
              </a:rPr>
              <a:t>Social</a:t>
            </a:r>
            <a:r>
              <a:rPr lang="de-DE" dirty="0">
                <a:latin typeface="Aharoni" panose="02010803020104030203" pitchFamily="2" charset="-79"/>
                <a:cs typeface="Aharoni" panose="02010803020104030203" pitchFamily="2" charset="-79"/>
              </a:rPr>
              <a:t> Bonds Through Blockchain Technology</a:t>
            </a:r>
          </a:p>
          <a:p>
            <a:endParaRPr lang="de-DE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de-DE" dirty="0" err="1">
                <a:latin typeface="Aharoni" panose="02010803020104030203" pitchFamily="2" charset="-79"/>
                <a:cs typeface="Aharoni" panose="02010803020104030203" pitchFamily="2" charset="-79"/>
              </a:rPr>
              <a:t>HackaTUM</a:t>
            </a:r>
            <a:r>
              <a:rPr lang="de-DE" dirty="0">
                <a:latin typeface="Aharoni" panose="02010803020104030203" pitchFamily="2" charset="-79"/>
                <a:cs typeface="Aharoni" panose="02010803020104030203" pitchFamily="2" charset="-79"/>
              </a:rPr>
              <a:t> 2024</a:t>
            </a:r>
          </a:p>
          <a:p>
            <a:r>
              <a:rPr lang="de-DE" dirty="0">
                <a:latin typeface="Aharoni" panose="02010803020104030203" pitchFamily="2" charset="-79"/>
                <a:cs typeface="Aharoni" panose="02010803020104030203" pitchFamily="2" charset="-79"/>
              </a:rPr>
              <a:t>Fabian, Linus, Mika, Oskar</a:t>
            </a:r>
          </a:p>
        </p:txBody>
      </p:sp>
      <p:pic>
        <p:nvPicPr>
          <p:cNvPr id="5" name="Picture 4" descr="A couple of people wearing black robes&#10;&#10;Description automatically generated">
            <a:extLst>
              <a:ext uri="{FF2B5EF4-FFF2-40B4-BE49-F238E27FC236}">
                <a16:creationId xmlns:a16="http://schemas.microsoft.com/office/drawing/2014/main" id="{91FD0532-38E7-AE62-ED90-E6D4C7A9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6" y="1921635"/>
            <a:ext cx="5147914" cy="4826169"/>
          </a:xfrm>
          <a:prstGeom prst="rect">
            <a:avLst/>
          </a:prstGeom>
        </p:spPr>
      </p:pic>
      <p:pic>
        <p:nvPicPr>
          <p:cNvPr id="8" name="Picture 7" descr="A blue and green logo&#10;&#10;Description automatically generated">
            <a:extLst>
              <a:ext uri="{FF2B5EF4-FFF2-40B4-BE49-F238E27FC236}">
                <a16:creationId xmlns:a16="http://schemas.microsoft.com/office/drawing/2014/main" id="{707E1565-3811-0ABC-9040-1097151C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03" y="4564600"/>
            <a:ext cx="1087958" cy="6119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EE2E1A-7931-BEFF-AE54-CA2AED1E2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544" y="2642480"/>
            <a:ext cx="3567525" cy="41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4B59-56CC-57F2-C3AD-E7F0FD2C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</a:t>
            </a:r>
            <a:r>
              <a:rPr lang="de-DE" dirty="0" err="1"/>
              <a:t>Rebuilding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Bonds</a:t>
            </a:r>
          </a:p>
        </p:txBody>
      </p:sp>
      <p:pic>
        <p:nvPicPr>
          <p:cNvPr id="4" name="Graphic 3" descr="Cheers outline">
            <a:extLst>
              <a:ext uri="{FF2B5EF4-FFF2-40B4-BE49-F238E27FC236}">
                <a16:creationId xmlns:a16="http://schemas.microsoft.com/office/drawing/2014/main" id="{32862D28-A2A5-F696-1D05-46A38175D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4283" y="1823974"/>
            <a:ext cx="1766680" cy="1766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AF339-2978-085D-EF17-3BB19F807789}"/>
              </a:ext>
            </a:extLst>
          </p:cNvPr>
          <p:cNvSpPr txBox="1"/>
          <p:nvPr/>
        </p:nvSpPr>
        <p:spPr>
          <a:xfrm>
            <a:off x="1206560" y="3579345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Promote Community</a:t>
            </a:r>
          </a:p>
        </p:txBody>
      </p:sp>
      <p:pic>
        <p:nvPicPr>
          <p:cNvPr id="6" name="Graphic 5" descr="Handshake outline">
            <a:extLst>
              <a:ext uri="{FF2B5EF4-FFF2-40B4-BE49-F238E27FC236}">
                <a16:creationId xmlns:a16="http://schemas.microsoft.com/office/drawing/2014/main" id="{2961F863-2AA7-AA16-2E26-A9C240A59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6696" y="1542768"/>
            <a:ext cx="2359743" cy="2359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78020-D3BC-B2DD-79CF-F5B7FA084378}"/>
              </a:ext>
            </a:extLst>
          </p:cNvPr>
          <p:cNvSpPr txBox="1"/>
          <p:nvPr/>
        </p:nvSpPr>
        <p:spPr>
          <a:xfrm>
            <a:off x="4597384" y="3605980"/>
            <a:ext cx="175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More Volunteers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F587D-3504-625C-0F5E-067F67F989EB}"/>
              </a:ext>
            </a:extLst>
          </p:cNvPr>
          <p:cNvSpPr txBox="1"/>
          <p:nvPr/>
        </p:nvSpPr>
        <p:spPr>
          <a:xfrm>
            <a:off x="440578" y="18045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</a:t>
            </a:r>
          </a:p>
        </p:txBody>
      </p:sp>
      <p:pic>
        <p:nvPicPr>
          <p:cNvPr id="10" name="Graphic 9" descr="Medal outline">
            <a:extLst>
              <a:ext uri="{FF2B5EF4-FFF2-40B4-BE49-F238E27FC236}">
                <a16:creationId xmlns:a16="http://schemas.microsoft.com/office/drawing/2014/main" id="{4B3AE0AE-9C7E-D051-9F3B-838D12D61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555" y="1860753"/>
            <a:ext cx="1745227" cy="1745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F848D-F1D8-7B97-C053-67F6F70C28DA}"/>
              </a:ext>
            </a:extLst>
          </p:cNvPr>
          <p:cNvSpPr txBox="1"/>
          <p:nvPr/>
        </p:nvSpPr>
        <p:spPr>
          <a:xfrm>
            <a:off x="7550555" y="3579882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Rewards</a:t>
            </a:r>
            <a:r>
              <a:rPr lang="de-DE" dirty="0"/>
              <a:t> &amp; Proof</a:t>
            </a:r>
          </a:p>
        </p:txBody>
      </p:sp>
      <p:pic>
        <p:nvPicPr>
          <p:cNvPr id="15" name="Graphic 14" descr="Flying Money outline">
            <a:extLst>
              <a:ext uri="{FF2B5EF4-FFF2-40B4-BE49-F238E27FC236}">
                <a16:creationId xmlns:a16="http://schemas.microsoft.com/office/drawing/2014/main" id="{2E31FE8C-3A12-1E20-76D0-59D2D7803F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5800" y="4415604"/>
            <a:ext cx="1529982" cy="1529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7A1C60-4A4E-A12F-E476-698356031643}"/>
              </a:ext>
            </a:extLst>
          </p:cNvPr>
          <p:cNvSpPr txBox="1"/>
          <p:nvPr/>
        </p:nvSpPr>
        <p:spPr>
          <a:xfrm>
            <a:off x="7341814" y="5952488"/>
            <a:ext cx="216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Discounts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helpers</a:t>
            </a:r>
            <a:endParaRPr lang="de-DE" dirty="0"/>
          </a:p>
        </p:txBody>
      </p:sp>
      <p:pic>
        <p:nvPicPr>
          <p:cNvPr id="18" name="Graphic 17" descr="Boardroom outline">
            <a:extLst>
              <a:ext uri="{FF2B5EF4-FFF2-40B4-BE49-F238E27FC236}">
                <a16:creationId xmlns:a16="http://schemas.microsoft.com/office/drawing/2014/main" id="{35478199-ABB7-20C1-2438-5DAC19C852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0916" y="4264671"/>
            <a:ext cx="2162708" cy="2162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5C391A-EAE9-C55D-653D-766B7184171E}"/>
              </a:ext>
            </a:extLst>
          </p:cNvPr>
          <p:cNvSpPr txBox="1"/>
          <p:nvPr/>
        </p:nvSpPr>
        <p:spPr>
          <a:xfrm>
            <a:off x="1239715" y="6022690"/>
            <a:ext cx="204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Fight </a:t>
            </a:r>
            <a:r>
              <a:rPr lang="de-DE" dirty="0" err="1"/>
              <a:t>Loneliness</a:t>
            </a:r>
            <a:endParaRPr lang="de-DE" dirty="0"/>
          </a:p>
        </p:txBody>
      </p:sp>
      <p:pic>
        <p:nvPicPr>
          <p:cNvPr id="24" name="Graphic 23" descr="Coins outline">
            <a:extLst>
              <a:ext uri="{FF2B5EF4-FFF2-40B4-BE49-F238E27FC236}">
                <a16:creationId xmlns:a16="http://schemas.microsoft.com/office/drawing/2014/main" id="{592137C3-7679-5C6D-7EA7-CFD18BE6B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4098" y="4475502"/>
            <a:ext cx="1661652" cy="16616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0B3EDC-E10E-0FAF-4438-51377C2E798B}"/>
              </a:ext>
            </a:extLst>
          </p:cNvPr>
          <p:cNvSpPr txBox="1"/>
          <p:nvPr/>
        </p:nvSpPr>
        <p:spPr>
          <a:xfrm>
            <a:off x="4454012" y="5961392"/>
            <a:ext cx="204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help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74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4612E6-D66E-A59C-8C2A-6CEBDF1B9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507" y="2001850"/>
            <a:ext cx="3991487" cy="3521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AC269-ACC1-B69E-DD23-2B0290D4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lonely</a:t>
            </a:r>
            <a:r>
              <a:rPr lang="de-DE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65F3-1BC5-29C1-CE41-D8E5E42D7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7" y="1586777"/>
            <a:ext cx="10515600" cy="4351338"/>
          </a:xfrm>
        </p:spPr>
        <p:txBody>
          <a:bodyPr/>
          <a:lstStyle/>
          <a:p>
            <a:r>
              <a:rPr lang="de-DE" dirty="0"/>
              <a:t>Lost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  <a:p>
            <a:r>
              <a:rPr lang="de-DE" dirty="0" err="1"/>
              <a:t>Decline</a:t>
            </a:r>
            <a:r>
              <a:rPr lang="de-DE" dirty="0"/>
              <a:t> in </a:t>
            </a:r>
            <a:r>
              <a:rPr lang="de-DE" dirty="0" err="1"/>
              <a:t>meaningful</a:t>
            </a:r>
            <a:r>
              <a:rPr lang="de-DE" dirty="0"/>
              <a:t> social </a:t>
            </a:r>
            <a:r>
              <a:rPr lang="de-DE" dirty="0" err="1"/>
              <a:t>interactions</a:t>
            </a:r>
            <a:endParaRPr lang="de-DE" dirty="0"/>
          </a:p>
          <a:p>
            <a:r>
              <a:rPr lang="de-DE" dirty="0" err="1"/>
              <a:t>Growing</a:t>
            </a:r>
            <a:r>
              <a:rPr lang="de-DE" dirty="0"/>
              <a:t> urban </a:t>
            </a:r>
            <a:r>
              <a:rPr lang="de-DE" dirty="0" err="1"/>
              <a:t>isolation</a:t>
            </a:r>
            <a:r>
              <a:rPr lang="de-DE" dirty="0"/>
              <a:t> in </a:t>
            </a:r>
            <a:r>
              <a:rPr lang="de-DE" dirty="0" err="1"/>
              <a:t>anonymous</a:t>
            </a:r>
            <a:r>
              <a:rPr lang="de-DE" dirty="0"/>
              <a:t> </a:t>
            </a:r>
            <a:r>
              <a:rPr lang="de-DE" dirty="0" err="1"/>
              <a:t>cities</a:t>
            </a:r>
            <a:endParaRPr lang="de-DE" dirty="0"/>
          </a:p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scattered</a:t>
            </a:r>
            <a:r>
              <a:rPr lang="de-DE" dirty="0"/>
              <a:t> and lack </a:t>
            </a:r>
            <a:r>
              <a:rPr lang="de-DE" dirty="0" err="1"/>
              <a:t>incentives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BA254-0C8E-7FC0-B3F6-BED29D003B2B}"/>
              </a:ext>
            </a:extLst>
          </p:cNvPr>
          <p:cNvSpPr txBox="1"/>
          <p:nvPr/>
        </p:nvSpPr>
        <p:spPr>
          <a:xfrm>
            <a:off x="7034349" y="11299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"In a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, </a:t>
            </a:r>
            <a:r>
              <a:rPr lang="de-DE" dirty="0" err="1"/>
              <a:t>why</a:t>
            </a:r>
            <a:r>
              <a:rPr lang="de-DE" dirty="0"/>
              <a:t> do so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?"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F6FB8-74E7-876D-C38E-4CCB452BF3A1}"/>
              </a:ext>
            </a:extLst>
          </p:cNvPr>
          <p:cNvSpPr txBox="1"/>
          <p:nvPr/>
        </p:nvSpPr>
        <p:spPr>
          <a:xfrm>
            <a:off x="5412378" y="5683987"/>
            <a:ext cx="6570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www.bib.bund.de</a:t>
            </a:r>
            <a:r>
              <a:rPr lang="de-DE" dirty="0"/>
              <a:t>/Publikation/2024/</a:t>
            </a:r>
            <a:r>
              <a:rPr lang="de-DE" dirty="0" err="1"/>
              <a:t>pdf</a:t>
            </a:r>
            <a:r>
              <a:rPr lang="de-DE" dirty="0"/>
              <a:t>/Freda-Policy-Brief-Einsamkeit-im-juengeren-und-mittleren-Erwachsenenalter-angestiegen.pdf?__blob=</a:t>
            </a:r>
            <a:r>
              <a:rPr lang="de-DE" dirty="0" err="1"/>
              <a:t>publicationFile&amp;v</a:t>
            </a:r>
            <a:r>
              <a:rPr lang="de-DE" dirty="0"/>
              <a:t>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45FF-12D1-C83C-1789-3FB3B067CCB9}"/>
              </a:ext>
            </a:extLst>
          </p:cNvPr>
          <p:cNvSpPr txBox="1"/>
          <p:nvPr/>
        </p:nvSpPr>
        <p:spPr>
          <a:xfrm>
            <a:off x="0" y="0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99200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4EAE-CE54-C78F-9DEF-4F0E5D66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IsarMates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4C13-53AD-DA85-CECE-E5246BD85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4457"/>
            <a:ext cx="10515600" cy="3172506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blockchain-based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.</a:t>
            </a:r>
          </a:p>
          <a:p>
            <a:r>
              <a:rPr lang="de-DE" dirty="0"/>
              <a:t>Volunteer in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and </a:t>
            </a:r>
            <a:r>
              <a:rPr lang="de-DE" dirty="0" err="1"/>
              <a:t>earn</a:t>
            </a:r>
            <a:r>
              <a:rPr lang="de-DE" dirty="0"/>
              <a:t> digital </a:t>
            </a:r>
            <a:r>
              <a:rPr lang="de-DE" dirty="0" err="1"/>
              <a:t>rewards</a:t>
            </a:r>
            <a:r>
              <a:rPr lang="de-DE" dirty="0"/>
              <a:t>.</a:t>
            </a:r>
          </a:p>
          <a:p>
            <a:r>
              <a:rPr lang="de-DE" dirty="0" err="1"/>
              <a:t>Redeem</a:t>
            </a:r>
            <a:r>
              <a:rPr lang="de-DE" dirty="0"/>
              <a:t> </a:t>
            </a:r>
            <a:r>
              <a:rPr lang="de-DE" dirty="0" err="1"/>
              <a:t>rewards</a:t>
            </a:r>
            <a:r>
              <a:rPr lang="de-DE" dirty="0"/>
              <a:t> at </a:t>
            </a:r>
            <a:r>
              <a:rPr lang="de-DE" dirty="0" err="1"/>
              <a:t>participating</a:t>
            </a:r>
            <a:r>
              <a:rPr lang="de-DE" dirty="0"/>
              <a:t> </a:t>
            </a:r>
            <a:r>
              <a:rPr lang="de-DE" dirty="0" err="1"/>
              <a:t>businesses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discounts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perks</a:t>
            </a:r>
            <a:r>
              <a:rPr lang="de-DE" dirty="0"/>
              <a:t>.</a:t>
            </a:r>
          </a:p>
          <a:p>
            <a:r>
              <a:rPr lang="de-DE" dirty="0"/>
              <a:t>Support </a:t>
            </a:r>
            <a:r>
              <a:rPr lang="de-DE" dirty="0" err="1"/>
              <a:t>those</a:t>
            </a:r>
            <a:r>
              <a:rPr lang="de-DE" dirty="0"/>
              <a:t> in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essential </a:t>
            </a:r>
            <a:r>
              <a:rPr lang="de-DE" dirty="0" err="1"/>
              <a:t>tasks</a:t>
            </a:r>
            <a:r>
              <a:rPr lang="de-DE" dirty="0"/>
              <a:t> like </a:t>
            </a:r>
            <a:r>
              <a:rPr lang="de-DE" dirty="0" err="1"/>
              <a:t>gardening</a:t>
            </a:r>
            <a:r>
              <a:rPr lang="de-DE" dirty="0"/>
              <a:t>, </a:t>
            </a:r>
            <a:r>
              <a:rPr lang="de-DE" dirty="0" err="1"/>
              <a:t>shopping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household</a:t>
            </a:r>
            <a:r>
              <a:rPr lang="de-DE" dirty="0"/>
              <a:t> </a:t>
            </a:r>
            <a:r>
              <a:rPr lang="de-DE" dirty="0" err="1"/>
              <a:t>chores</a:t>
            </a:r>
            <a:r>
              <a:rPr lang="de-DE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037A1-6F3F-561C-1E72-BA9141763CA3}"/>
              </a:ext>
            </a:extLst>
          </p:cNvPr>
          <p:cNvSpPr txBox="1"/>
          <p:nvPr/>
        </p:nvSpPr>
        <p:spPr>
          <a:xfrm>
            <a:off x="0" y="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2F47A-CB95-46C2-25C3-65D6A70D9B5D}"/>
              </a:ext>
            </a:extLst>
          </p:cNvPr>
          <p:cNvSpPr txBox="1"/>
          <p:nvPr/>
        </p:nvSpPr>
        <p:spPr>
          <a:xfrm>
            <a:off x="4892040" y="160326"/>
            <a:ext cx="7517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"Smart </a:t>
            </a:r>
            <a:r>
              <a:rPr lang="de-DE" dirty="0" err="1"/>
              <a:t>Contracts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Contracts</a:t>
            </a:r>
            <a:r>
              <a:rPr lang="de-DE" dirty="0"/>
              <a:t>: </a:t>
            </a:r>
            <a:r>
              <a:rPr lang="de-DE" dirty="0" err="1"/>
              <a:t>Strengthening</a:t>
            </a:r>
            <a:r>
              <a:rPr lang="de-DE" dirty="0"/>
              <a:t> </a:t>
            </a:r>
            <a:r>
              <a:rPr lang="de-DE" dirty="0" err="1"/>
              <a:t>bonds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2690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71BF-6E2E-46BE-24F6-AFC3190B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Why</a:t>
            </a:r>
            <a:r>
              <a:rPr lang="de-DE" sz="4000" dirty="0"/>
              <a:t> Blockchain Powers Community Engagement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FC3B-F4A3-991D-3435-5E5D0C60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Transparent, secure, and scalable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Solana's 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Fast: Near-instant transactions.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Cheap: Low-cost for users and organizers.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Scalable: Handles large volumes with ease.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Decentralized yet accessible to everyone.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7C1CB-8815-CBDE-3A13-3B91AA3F7093}"/>
              </a:ext>
            </a:extLst>
          </p:cNvPr>
          <p:cNvSpPr txBox="1"/>
          <p:nvPr/>
        </p:nvSpPr>
        <p:spPr>
          <a:xfrm>
            <a:off x="4069078" y="112991"/>
            <a:ext cx="8588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"Building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engagement</a:t>
            </a:r>
            <a:r>
              <a:rPr lang="de-DE" dirty="0"/>
              <a:t>—fast, </a:t>
            </a:r>
            <a:r>
              <a:rPr lang="de-DE" dirty="0" err="1"/>
              <a:t>scalable</a:t>
            </a:r>
            <a:r>
              <a:rPr lang="de-DE" dirty="0"/>
              <a:t>, and transparent."</a:t>
            </a: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6DCA0B06-B376-87DD-E15E-A2435B342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8" b="25927"/>
          <a:stretch/>
        </p:blipFill>
        <p:spPr>
          <a:xfrm>
            <a:off x="492982" y="5049787"/>
            <a:ext cx="9199660" cy="1654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644BF-D9BB-66AF-6A8E-A9A8C09AA43D}"/>
              </a:ext>
            </a:extLst>
          </p:cNvPr>
          <p:cNvSpPr txBox="1"/>
          <p:nvPr/>
        </p:nvSpPr>
        <p:spPr>
          <a:xfrm>
            <a:off x="0" y="0"/>
            <a:ext cx="164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Technology</a:t>
            </a:r>
          </a:p>
        </p:txBody>
      </p:sp>
    </p:spTree>
    <p:extLst>
      <p:ext uri="{BB962C8B-B14F-4D97-AF65-F5344CB8AC3E}">
        <p14:creationId xmlns:p14="http://schemas.microsoft.com/office/powerpoint/2010/main" val="401670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06FF-C7C0-1569-5F13-489B28C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IsarMates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FEE3-DF66-B308-9F71-4798A543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Earn Rewards </a:t>
            </a:r>
            <a:r>
              <a:rPr lang="en-GB" dirty="0"/>
              <a:t>Join city-organized volunteering events (</a:t>
            </a:r>
            <a:r>
              <a:rPr lang="en-GB" dirty="0" err="1"/>
              <a:t>cleanup</a:t>
            </a:r>
            <a:r>
              <a:rPr lang="en-GB" dirty="0"/>
              <a:t> drives, helping </a:t>
            </a:r>
            <a:r>
              <a:rPr lang="en-GB" dirty="0" err="1"/>
              <a:t>neighbors</a:t>
            </a:r>
            <a:r>
              <a:rPr lang="en-GB" dirty="0"/>
              <a:t>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Apply for Help </a:t>
            </a:r>
            <a:r>
              <a:rPr lang="en-GB" dirty="0"/>
              <a:t>Elderly or people in need request assistance for household chores or errands.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Redeem Benefits </a:t>
            </a:r>
            <a:r>
              <a:rPr lang="en-GB" dirty="0"/>
              <a:t>Use earned rewards for discounts at local businesses or free public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AI Chatbot Assistance </a:t>
            </a:r>
            <a:r>
              <a:rPr lang="en-GB" dirty="0"/>
              <a:t>Curated data from Munich city to provide up-to-date information about resources, doctors, psychologists,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B1A70-820B-9C2A-C775-BAA5C3C6438C}"/>
              </a:ext>
            </a:extLst>
          </p:cNvPr>
          <p:cNvSpPr txBox="1"/>
          <p:nvPr/>
        </p:nvSpPr>
        <p:spPr>
          <a:xfrm>
            <a:off x="0" y="0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68C14-9B7E-5CFA-68B2-87CF48E2F6C2}"/>
              </a:ext>
            </a:extLst>
          </p:cNvPr>
          <p:cNvSpPr txBox="1"/>
          <p:nvPr/>
        </p:nvSpPr>
        <p:spPr>
          <a:xfrm>
            <a:off x="6472646" y="-420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"From Random Acts of Kindness to a Citywide Movement."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639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6E5D51-A267-7032-D7F2-95BCD2B50698}"/>
              </a:ext>
            </a:extLst>
          </p:cNvPr>
          <p:cNvSpPr txBox="1"/>
          <p:nvPr/>
        </p:nvSpPr>
        <p:spPr>
          <a:xfrm>
            <a:off x="0" y="0"/>
            <a:ext cx="218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Technology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19013-E6FA-5DC2-94FB-737CC5E65F51}"/>
              </a:ext>
            </a:extLst>
          </p:cNvPr>
          <p:cNvSpPr/>
          <p:nvPr/>
        </p:nvSpPr>
        <p:spPr>
          <a:xfrm>
            <a:off x="5555226" y="2691582"/>
            <a:ext cx="1396181" cy="1120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Next.js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5FF0D-8F25-F5BB-A8AF-E4C976545107}"/>
              </a:ext>
            </a:extLst>
          </p:cNvPr>
          <p:cNvSpPr/>
          <p:nvPr/>
        </p:nvSpPr>
        <p:spPr>
          <a:xfrm>
            <a:off x="8406580" y="2691582"/>
            <a:ext cx="1396181" cy="11208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Solana</a:t>
            </a:r>
          </a:p>
        </p:txBody>
      </p:sp>
    </p:spTree>
    <p:extLst>
      <p:ext uri="{BB962C8B-B14F-4D97-AF65-F5344CB8AC3E}">
        <p14:creationId xmlns:p14="http://schemas.microsoft.com/office/powerpoint/2010/main" val="49772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CC99-33FC-C8C2-194E-84C61031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2D7F-2CEF-C84C-C018-7079C4BCA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strain on public services by encouraging citizen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real-time insights into community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Smart allocation of municipal resources and funding.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Fosters a stronger sense of belonging among citizens.</a:t>
            </a: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84CDB-89B8-07B4-FC27-6B7FDF0DCC13}"/>
              </a:ext>
            </a:extLst>
          </p:cNvPr>
          <p:cNvSpPr txBox="1"/>
          <p:nvPr/>
        </p:nvSpPr>
        <p:spPr>
          <a:xfrm>
            <a:off x="0" y="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A63DF-33EA-5787-8871-7F180C65F975}"/>
              </a:ext>
            </a:extLst>
          </p:cNvPr>
          <p:cNvSpPr txBox="1"/>
          <p:nvPr/>
        </p:nvSpPr>
        <p:spPr>
          <a:xfrm>
            <a:off x="6368144" y="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"Empowering Munich to be a smarter, more connected city."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98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CC99-33FC-C8C2-194E-84C61031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2D7F-2CEF-C84C-C018-7079C4BCA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3303"/>
            <a:ext cx="10515600" cy="28536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strain on public services by encouraging citizen participation.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real-time insights into community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Smart allocation of municipal resources and funding.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Fosters a stronger sense of belonging among citizens.</a:t>
            </a: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84CDB-89B8-07B4-FC27-6B7FDF0DCC13}"/>
              </a:ext>
            </a:extLst>
          </p:cNvPr>
          <p:cNvSpPr txBox="1"/>
          <p:nvPr/>
        </p:nvSpPr>
        <p:spPr>
          <a:xfrm>
            <a:off x="0" y="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A63DF-33EA-5787-8871-7F180C65F975}"/>
              </a:ext>
            </a:extLst>
          </p:cNvPr>
          <p:cNvSpPr txBox="1"/>
          <p:nvPr/>
        </p:nvSpPr>
        <p:spPr>
          <a:xfrm>
            <a:off x="6368144" y="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"Empowering Munich to be a smarter, more connected city."</a:t>
            </a:r>
            <a:endParaRPr lang="de-DE" dirty="0"/>
          </a:p>
        </p:txBody>
      </p:sp>
      <p:pic>
        <p:nvPicPr>
          <p:cNvPr id="7" name="Graphic 6" descr="Group success outline">
            <a:extLst>
              <a:ext uri="{FF2B5EF4-FFF2-40B4-BE49-F238E27FC236}">
                <a16:creationId xmlns:a16="http://schemas.microsoft.com/office/drawing/2014/main" id="{F6069BFA-B842-2594-A3B2-F2A59D54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7" y="1549452"/>
            <a:ext cx="1715729" cy="1715729"/>
          </a:xfrm>
          <a:prstGeom prst="rect">
            <a:avLst/>
          </a:prstGeom>
        </p:spPr>
      </p:pic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F0E42A24-7376-7001-F4F7-8949F4106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3076" y="1614589"/>
            <a:ext cx="1585453" cy="1585453"/>
          </a:xfrm>
          <a:prstGeom prst="rect">
            <a:avLst/>
          </a:prstGeom>
        </p:spPr>
      </p:pic>
      <p:pic>
        <p:nvPicPr>
          <p:cNvPr id="11" name="Graphic 10" descr="Safe outline">
            <a:extLst>
              <a:ext uri="{FF2B5EF4-FFF2-40B4-BE49-F238E27FC236}">
                <a16:creationId xmlns:a16="http://schemas.microsoft.com/office/drawing/2014/main" id="{A6846E27-68E2-E9CD-EEB1-BFA17350A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4312" y="1585690"/>
            <a:ext cx="1727495" cy="1727495"/>
          </a:xfrm>
          <a:prstGeom prst="rect">
            <a:avLst/>
          </a:prstGeom>
        </p:spPr>
      </p:pic>
      <p:pic>
        <p:nvPicPr>
          <p:cNvPr id="12" name="Graphic 11" descr="Cheers outline">
            <a:extLst>
              <a:ext uri="{FF2B5EF4-FFF2-40B4-BE49-F238E27FC236}">
                <a16:creationId xmlns:a16="http://schemas.microsoft.com/office/drawing/2014/main" id="{80A81029-A6B7-BAD2-2960-EF92D4B149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0007" y="1570269"/>
            <a:ext cx="1766680" cy="17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CBDF-E6F2-F98D-8B61-4C371BB8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Corporate Partnerships: A </a:t>
            </a:r>
            <a:r>
              <a:rPr lang="de-DE" sz="4000" dirty="0" err="1"/>
              <a:t>Win-Win</a:t>
            </a:r>
            <a:r>
              <a:rPr lang="de-DE" sz="4000" dirty="0"/>
              <a:t> </a:t>
            </a:r>
            <a:r>
              <a:rPr lang="de-DE" sz="4000" dirty="0" err="1"/>
              <a:t>Opportunity</a:t>
            </a:r>
            <a:endParaRPr lang="de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3F20D-A4ED-048F-7B39-110674B9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Participating businesses attract socially active customers.</a:t>
            </a:r>
          </a:p>
          <a:p>
            <a:r>
              <a:rPr lang="en-GB" dirty="0"/>
              <a:t>Gain brand goodwill by supporting community initiatives.</a:t>
            </a:r>
          </a:p>
          <a:p>
            <a:r>
              <a:rPr lang="en-GB" dirty="0"/>
              <a:t>Offer discounts or perks to reward volunteers.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F5152-2087-3A0E-2102-86D8AC684548}"/>
              </a:ext>
            </a:extLst>
          </p:cNvPr>
          <p:cNvSpPr txBox="1"/>
          <p:nvPr/>
        </p:nvSpPr>
        <p:spPr>
          <a:xfrm>
            <a:off x="6276702" y="0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"Where Corporate Responsibility Meets Community Action."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6D54F-3591-41A0-9A01-AF777114DC51}"/>
              </a:ext>
            </a:extLst>
          </p:cNvPr>
          <p:cNvSpPr txBox="1"/>
          <p:nvPr/>
        </p:nvSpPr>
        <p:spPr>
          <a:xfrm>
            <a:off x="0" y="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421164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9AFA-E13F-20AF-3F5A-BB403BE8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Munich: The Future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IsarMates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82A0-BAEB-BD46-03D1-8224A9F3E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to other cities facing similar challenges of urban loneliness.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Expand partnerships with NGOs, government bodies, and local businesses.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Create a global network of connected, engaged citizens.</a:t>
            </a: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E692F-F622-A7D8-ED3D-D7B8E2709F91}"/>
              </a:ext>
            </a:extLst>
          </p:cNvPr>
          <p:cNvSpPr txBox="1"/>
          <p:nvPr/>
        </p:nvSpPr>
        <p:spPr>
          <a:xfrm>
            <a:off x="0" y="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5BA33-B5D9-FD28-1864-23A3BE3B3321}"/>
              </a:ext>
            </a:extLst>
          </p:cNvPr>
          <p:cNvSpPr txBox="1"/>
          <p:nvPr/>
        </p:nvSpPr>
        <p:spPr>
          <a:xfrm>
            <a:off x="7635241" y="-420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"Connecting Cities, One Community at a Time."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67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snowy mountain&#10;&#10;Description automatically generated">
            <a:extLst>
              <a:ext uri="{FF2B5EF4-FFF2-40B4-BE49-F238E27FC236}">
                <a16:creationId xmlns:a16="http://schemas.microsoft.com/office/drawing/2014/main" id="{F359A250-CFB3-76CC-FC82-C5FFC5D7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889" r="-1" b="-1"/>
          <a:stretch/>
        </p:blipFill>
        <p:spPr>
          <a:xfrm>
            <a:off x="-13043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3A1D2-39BA-685E-E582-DA787A50D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GB" sz="15600" b="1" dirty="0" err="1">
                <a:ln w="22225">
                  <a:solidFill>
                    <a:schemeClr val="tx1"/>
                  </a:solidFill>
                  <a:miter lim="800000"/>
                </a:ln>
                <a:noFill/>
                <a:latin typeface="Franklin Gothic Heavy" panose="020B0603020102020204" pitchFamily="34" charset="0"/>
                <a:ea typeface="STHupo" panose="02010800040101010101" pitchFamily="2" charset="-122"/>
                <a:cs typeface="Calibri" panose="020F0502020204030204" pitchFamily="34" charset="0"/>
              </a:rPr>
              <a:t>IsarMates</a:t>
            </a:r>
            <a:endParaRPr lang="de-DE" sz="15600" b="1" dirty="0">
              <a:ln w="22225">
                <a:solidFill>
                  <a:schemeClr val="tx1"/>
                </a:solidFill>
                <a:miter lim="800000"/>
              </a:ln>
              <a:noFill/>
              <a:latin typeface="Franklin Gothic Heavy" panose="020B06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C7FC4-1F7F-D518-9853-70B09CF5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292264"/>
            <a:ext cx="10261600" cy="593245"/>
          </a:xfrm>
        </p:spPr>
        <p:txBody>
          <a:bodyPr>
            <a:normAutofit/>
          </a:bodyPr>
          <a:lstStyle/>
          <a:p>
            <a:pPr algn="l"/>
            <a:r>
              <a:rPr lang="de-DE" sz="2700" b="1" dirty="0" err="1">
                <a:latin typeface="Arial" panose="020B0604020202020204" pitchFamily="34" charset="0"/>
                <a:cs typeface="Arial" panose="020B0604020202020204" pitchFamily="34" charset="0"/>
              </a:rPr>
              <a:t>Rebuilding</a:t>
            </a:r>
            <a:r>
              <a:rPr lang="de-DE" sz="27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700" b="1" dirty="0" err="1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sz="2700" b="1" dirty="0">
                <a:latin typeface="Arial" panose="020B0604020202020204" pitchFamily="34" charset="0"/>
                <a:cs typeface="Arial" panose="020B0604020202020204" pitchFamily="34" charset="0"/>
              </a:rPr>
              <a:t> Bonds Through Blockchain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E02E5-5D76-EE8C-3E3D-8A26A8967BCF}"/>
              </a:ext>
            </a:extLst>
          </p:cNvPr>
          <p:cNvSpPr txBox="1"/>
          <p:nvPr/>
        </p:nvSpPr>
        <p:spPr>
          <a:xfrm>
            <a:off x="39189" y="6455596"/>
            <a:ext cx="4519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HackaTUM24 Fabian, Linus, Mika, Oskar</a:t>
            </a:r>
          </a:p>
        </p:txBody>
      </p:sp>
    </p:spTree>
    <p:extLst>
      <p:ext uri="{BB962C8B-B14F-4D97-AF65-F5344CB8AC3E}">
        <p14:creationId xmlns:p14="http://schemas.microsoft.com/office/powerpoint/2010/main" val="148510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DD7F-142E-84AA-7874-F4C72E81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EDB7C-4F6D-0986-FA78-D190056AF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Engage with your community.</a:t>
            </a:r>
          </a:p>
          <a:p>
            <a:r>
              <a:rPr lang="en-GB" dirty="0"/>
              <a:t>Partner with </a:t>
            </a:r>
            <a:r>
              <a:rPr lang="en-GB" dirty="0" err="1"/>
              <a:t>IsarMates</a:t>
            </a:r>
            <a:r>
              <a:rPr lang="en-GB" dirty="0"/>
              <a:t> to redefine urban connections.</a:t>
            </a:r>
          </a:p>
          <a:p>
            <a:r>
              <a:rPr lang="en-GB" dirty="0"/>
              <a:t>Let’s make Munich the model for connected, compassionate cities.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0F242-1A18-466A-649F-0064253DF646}"/>
              </a:ext>
            </a:extLst>
          </p:cNvPr>
          <p:cNvSpPr txBox="1"/>
          <p:nvPr/>
        </p:nvSpPr>
        <p:spPr>
          <a:xfrm>
            <a:off x="0" y="0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Call </a:t>
            </a:r>
            <a:r>
              <a:rPr lang="de-DE" dirty="0" err="1"/>
              <a:t>To</a:t>
            </a:r>
            <a:r>
              <a:rPr lang="de-DE" dirty="0"/>
              <a:t> 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7D216-A283-514E-6FEE-857C204ED844}"/>
              </a:ext>
            </a:extLst>
          </p:cNvPr>
          <p:cNvSpPr txBox="1"/>
          <p:nvPr/>
        </p:nvSpPr>
        <p:spPr>
          <a:xfrm>
            <a:off x="6096000" y="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"The Future of Cities Starts with Us."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85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E4A8C3-4D01-9439-1850-CFEECB7DAD57}"/>
              </a:ext>
            </a:extLst>
          </p:cNvPr>
          <p:cNvSpPr txBox="1"/>
          <p:nvPr/>
        </p:nvSpPr>
        <p:spPr>
          <a:xfrm>
            <a:off x="0" y="16981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/>
              <a:t>From</a:t>
            </a:r>
            <a:r>
              <a:rPr lang="de-DE" sz="6000" dirty="0"/>
              <a:t> Smart </a:t>
            </a:r>
            <a:r>
              <a:rPr lang="de-DE" sz="6000" dirty="0" err="1"/>
              <a:t>Contracts</a:t>
            </a:r>
            <a:r>
              <a:rPr lang="de-DE" sz="6000" dirty="0"/>
              <a:t> </a:t>
            </a:r>
            <a:r>
              <a:rPr lang="de-DE" sz="6000" dirty="0" err="1"/>
              <a:t>To</a:t>
            </a:r>
            <a:r>
              <a:rPr lang="de-DE" sz="6000" dirty="0"/>
              <a:t> </a:t>
            </a:r>
            <a:r>
              <a:rPr lang="de-DE" sz="6000" dirty="0" err="1"/>
              <a:t>Social</a:t>
            </a:r>
            <a:r>
              <a:rPr lang="de-DE" sz="6000" dirty="0"/>
              <a:t> Bonds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BBF22-F242-CC2B-707D-77F572BF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90" y="1909069"/>
            <a:ext cx="3698152" cy="4255642"/>
          </a:xfrm>
          <a:prstGeom prst="rect">
            <a:avLst/>
          </a:prstGeom>
        </p:spPr>
      </p:pic>
      <p:pic>
        <p:nvPicPr>
          <p:cNvPr id="4" name="Picture 3" descr="A couple of people wearing black robes&#10;&#10;Description automatically generated">
            <a:extLst>
              <a:ext uri="{FF2B5EF4-FFF2-40B4-BE49-F238E27FC236}">
                <a16:creationId xmlns:a16="http://schemas.microsoft.com/office/drawing/2014/main" id="{D92CF140-DF27-5973-601E-9D000033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51" y="1338542"/>
            <a:ext cx="5147914" cy="4826169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66C00F-F980-18CA-FF40-BA79D053F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08"/>
          <a:stretch/>
        </p:blipFill>
        <p:spPr>
          <a:xfrm>
            <a:off x="8539215" y="3379335"/>
            <a:ext cx="868786" cy="7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erson sitting at a table&#10;&#10;Description automatically generated">
            <a:extLst>
              <a:ext uri="{FF2B5EF4-FFF2-40B4-BE49-F238E27FC236}">
                <a16:creationId xmlns:a16="http://schemas.microsoft.com/office/drawing/2014/main" id="{F514FD33-7AC0-E7D9-E16A-3299D863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8F08A-D35E-2F08-B271-C77429A44E65}"/>
              </a:ext>
            </a:extLst>
          </p:cNvPr>
          <p:cNvSpPr txBox="1"/>
          <p:nvPr/>
        </p:nvSpPr>
        <p:spPr>
          <a:xfrm>
            <a:off x="5956663" y="2390503"/>
            <a:ext cx="4262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Loneliness</a:t>
            </a:r>
            <a:endParaRPr lang="de-DE" sz="54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7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16988-4B81-545B-88A9-BBC4E9287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1" b="36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06923-1B56-216F-B0E9-A78CB917498D}"/>
              </a:ext>
            </a:extLst>
          </p:cNvPr>
          <p:cNvSpPr txBox="1"/>
          <p:nvPr/>
        </p:nvSpPr>
        <p:spPr>
          <a:xfrm>
            <a:off x="3030583" y="4600192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107999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3C12B9-D76F-E362-E8B5-57E8182A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2" y="542059"/>
            <a:ext cx="5017502" cy="5773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DDE33-B342-0427-43BB-FD3936E62FCB}"/>
              </a:ext>
            </a:extLst>
          </p:cNvPr>
          <p:cNvSpPr txBox="1"/>
          <p:nvPr/>
        </p:nvSpPr>
        <p:spPr>
          <a:xfrm>
            <a:off x="6962503" y="2225992"/>
            <a:ext cx="2573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Solana Tech </a:t>
            </a:r>
            <a:r>
              <a:rPr lang="de-DE" dirty="0" err="1"/>
              <a:t>makes</a:t>
            </a:r>
            <a:endParaRPr lang="de-DE" dirty="0"/>
          </a:p>
          <a:p>
            <a:r>
              <a:rPr lang="de-DE" dirty="0"/>
              <a:t>fast</a:t>
            </a:r>
          </a:p>
          <a:p>
            <a:r>
              <a:rPr lang="de-DE" dirty="0" err="1"/>
              <a:t>cheap</a:t>
            </a:r>
            <a:endParaRPr lang="de-DE" dirty="0"/>
          </a:p>
          <a:p>
            <a:r>
              <a:rPr lang="de-DE" dirty="0" err="1"/>
              <a:t>scalable</a:t>
            </a:r>
            <a:endParaRPr lang="de-DE" dirty="0"/>
          </a:p>
          <a:p>
            <a:r>
              <a:rPr lang="de-DE" dirty="0" err="1"/>
              <a:t>decentralized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FEC02-7096-7F72-A2FD-0E7030E10822}"/>
              </a:ext>
            </a:extLst>
          </p:cNvPr>
          <p:cNvSpPr txBox="1"/>
          <p:nvPr/>
        </p:nvSpPr>
        <p:spPr>
          <a:xfrm>
            <a:off x="8865325" y="2225992"/>
            <a:ext cx="2812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IsarMates</a:t>
            </a:r>
            <a:endParaRPr lang="de-DE" dirty="0"/>
          </a:p>
          <a:p>
            <a:r>
              <a:rPr lang="de-DE" dirty="0"/>
              <a:t>-&gt; Immediate, </a:t>
            </a:r>
            <a:r>
              <a:rPr lang="de-DE" dirty="0" err="1"/>
              <a:t>Hassle-free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Efficient</a:t>
            </a:r>
            <a:r>
              <a:rPr lang="de-DE" dirty="0"/>
              <a:t> &amp; </a:t>
            </a:r>
            <a:r>
              <a:rPr lang="de-DE" dirty="0" err="1"/>
              <a:t>cost-effective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</a:t>
            </a:r>
          </a:p>
          <a:p>
            <a:r>
              <a:rPr lang="de-DE" dirty="0"/>
              <a:t>-&gt; Secure &amp; </a:t>
            </a:r>
            <a:r>
              <a:rPr lang="de-DE" dirty="0" err="1"/>
              <a:t>Trustworthy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13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3737D-20F8-78E6-26E6-9D1ABF0B2DDB}"/>
              </a:ext>
            </a:extLst>
          </p:cNvPr>
          <p:cNvSpPr txBox="1"/>
          <p:nvPr/>
        </p:nvSpPr>
        <p:spPr>
          <a:xfrm>
            <a:off x="1379976" y="4140143"/>
            <a:ext cx="286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Companies 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can</a:t>
            </a:r>
            <a:r>
              <a:rPr lang="de-DE" dirty="0"/>
              <a:t> host </a:t>
            </a:r>
            <a:r>
              <a:rPr lang="de-DE" dirty="0" err="1"/>
              <a:t>activities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customers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Donations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cause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1D1C9-98AD-E137-96C6-EB4BB3C7846D}"/>
              </a:ext>
            </a:extLst>
          </p:cNvPr>
          <p:cNvSpPr txBox="1"/>
          <p:nvPr/>
        </p:nvSpPr>
        <p:spPr>
          <a:xfrm>
            <a:off x="1466924" y="1149526"/>
            <a:ext cx="2690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Volunteers</a:t>
            </a:r>
          </a:p>
          <a:p>
            <a:pPr marL="285750" indent="-285750">
              <a:buFontTx/>
              <a:buChar char="-"/>
            </a:pPr>
            <a:r>
              <a:rPr lang="de-DE" dirty="0"/>
              <a:t>Help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&amp; </a:t>
            </a:r>
            <a:r>
              <a:rPr lang="de-DE" dirty="0" err="1"/>
              <a:t>rewards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Discounts at </a:t>
            </a:r>
            <a:r>
              <a:rPr lang="de-DE" dirty="0" err="1"/>
              <a:t>companies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E4262-22C6-02BD-F340-EC5ABC96AC84}"/>
              </a:ext>
            </a:extLst>
          </p:cNvPr>
          <p:cNvSpPr txBox="1"/>
          <p:nvPr/>
        </p:nvSpPr>
        <p:spPr>
          <a:xfrm>
            <a:off x="8173138" y="1288025"/>
            <a:ext cx="2272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People in </a:t>
            </a:r>
            <a:r>
              <a:rPr lang="de-DE" dirty="0" err="1"/>
              <a:t>need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&amp; support</a:t>
            </a:r>
          </a:p>
          <a:p>
            <a:pPr marL="285750" indent="-285750">
              <a:buFontTx/>
              <a:buChar char="-"/>
            </a:pPr>
            <a:r>
              <a:rPr lang="de-DE" dirty="0"/>
              <a:t>Can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funds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2AFBA-4016-9263-3C33-33A6A0E58B1D}"/>
              </a:ext>
            </a:extLst>
          </p:cNvPr>
          <p:cNvSpPr txBox="1"/>
          <p:nvPr/>
        </p:nvSpPr>
        <p:spPr>
          <a:xfrm>
            <a:off x="8087121" y="3863144"/>
            <a:ext cx="24441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City </a:t>
            </a:r>
            <a:r>
              <a:rPr lang="de-DE" dirty="0" err="1"/>
              <a:t>of</a:t>
            </a:r>
            <a:r>
              <a:rPr lang="de-DE" dirty="0"/>
              <a:t> Munich 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expenses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Can </a:t>
            </a:r>
            <a:r>
              <a:rPr lang="de-DE" dirty="0" err="1"/>
              <a:t>give</a:t>
            </a:r>
            <a:r>
              <a:rPr lang="de-DE" dirty="0"/>
              <a:t> out </a:t>
            </a:r>
            <a:r>
              <a:rPr lang="de-DE" dirty="0" err="1"/>
              <a:t>money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help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Higher </a:t>
            </a:r>
            <a:r>
              <a:rPr lang="de-DE" dirty="0" err="1"/>
              <a:t>satisfaction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attractive</a:t>
            </a:r>
            <a:r>
              <a:rPr lang="de-DE" dirty="0"/>
              <a:t>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companies</a:t>
            </a:r>
            <a:r>
              <a:rPr lang="de-DE" dirty="0"/>
              <a:t> &amp; </a:t>
            </a:r>
            <a:r>
              <a:rPr lang="de-DE" dirty="0" err="1"/>
              <a:t>citizens</a:t>
            </a:r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6598F-6247-2040-8490-089A2E2B6861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2811971" y="2349855"/>
            <a:ext cx="1" cy="179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FECE54-9ADA-A3DC-F5FB-034E2920E36E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4157019" y="1749690"/>
            <a:ext cx="40161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0D7EF4-E33F-046A-4191-E4AFFF346FC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309218" y="2211355"/>
            <a:ext cx="1" cy="165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3A14D1-2202-0B6B-8104-695B77A3A4C4}"/>
              </a:ext>
            </a:extLst>
          </p:cNvPr>
          <p:cNvSpPr txBox="1"/>
          <p:nvPr/>
        </p:nvSpPr>
        <p:spPr>
          <a:xfrm>
            <a:off x="78658" y="68826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Stakeholder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9C4FE7-1E90-10E8-C724-5741D15784D3}"/>
              </a:ext>
            </a:extLst>
          </p:cNvPr>
          <p:cNvCxnSpPr/>
          <p:nvPr/>
        </p:nvCxnSpPr>
        <p:spPr>
          <a:xfrm>
            <a:off x="4157019" y="2349855"/>
            <a:ext cx="3684296" cy="187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40E950-952E-6DDA-DF1E-622988BE9746}"/>
              </a:ext>
            </a:extLst>
          </p:cNvPr>
          <p:cNvCxnSpPr>
            <a:cxnSpLocks/>
          </p:cNvCxnSpPr>
          <p:nvPr/>
        </p:nvCxnSpPr>
        <p:spPr>
          <a:xfrm>
            <a:off x="4243965" y="4945626"/>
            <a:ext cx="3597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49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andshake outline">
            <a:extLst>
              <a:ext uri="{FF2B5EF4-FFF2-40B4-BE49-F238E27FC236}">
                <a16:creationId xmlns:a16="http://schemas.microsoft.com/office/drawing/2014/main" id="{8C876837-6D5D-4C98-B525-6B79189A5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988" y="766914"/>
            <a:ext cx="2959512" cy="2959512"/>
          </a:xfrm>
          <a:prstGeom prst="rect">
            <a:avLst/>
          </a:prstGeom>
        </p:spPr>
      </p:pic>
      <p:pic>
        <p:nvPicPr>
          <p:cNvPr id="5" name="Graphic 4" descr="Group with solid fill">
            <a:extLst>
              <a:ext uri="{FF2B5EF4-FFF2-40B4-BE49-F238E27FC236}">
                <a16:creationId xmlns:a16="http://schemas.microsoft.com/office/drawing/2014/main" id="{4EEB6413-DBD9-28F9-FA54-25898643C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3910" y="2224549"/>
            <a:ext cx="914400" cy="914400"/>
          </a:xfrm>
          <a:prstGeom prst="rect">
            <a:avLst/>
          </a:prstGeom>
        </p:spPr>
      </p:pic>
      <p:pic>
        <p:nvPicPr>
          <p:cNvPr id="6" name="Graphic 5" descr="Cheers with solid fill">
            <a:extLst>
              <a:ext uri="{FF2B5EF4-FFF2-40B4-BE49-F238E27FC236}">
                <a16:creationId xmlns:a16="http://schemas.microsoft.com/office/drawing/2014/main" id="{254AD4D1-6936-C3A5-C471-89AD20AE6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5291" y="3726426"/>
            <a:ext cx="914400" cy="914400"/>
          </a:xfrm>
          <a:prstGeom prst="rect">
            <a:avLst/>
          </a:prstGeom>
        </p:spPr>
      </p:pic>
      <p:pic>
        <p:nvPicPr>
          <p:cNvPr id="7" name="Graphic 6" descr="Cheers outline">
            <a:extLst>
              <a:ext uri="{FF2B5EF4-FFF2-40B4-BE49-F238E27FC236}">
                <a16:creationId xmlns:a16="http://schemas.microsoft.com/office/drawing/2014/main" id="{953BB1CB-4030-57A1-9FE1-C741C89D6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5291" y="5014454"/>
            <a:ext cx="914400" cy="914400"/>
          </a:xfrm>
          <a:prstGeom prst="rect">
            <a:avLst/>
          </a:prstGeom>
        </p:spPr>
      </p:pic>
      <p:pic>
        <p:nvPicPr>
          <p:cNvPr id="8" name="Graphic 7" descr="Compass with solid fill">
            <a:extLst>
              <a:ext uri="{FF2B5EF4-FFF2-40B4-BE49-F238E27FC236}">
                <a16:creationId xmlns:a16="http://schemas.microsoft.com/office/drawing/2014/main" id="{272BFF41-1819-5585-8693-6A3855B47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1269" y="2681749"/>
            <a:ext cx="914400" cy="914400"/>
          </a:xfrm>
          <a:prstGeom prst="rect">
            <a:avLst/>
          </a:prstGeom>
        </p:spPr>
      </p:pic>
      <p:pic>
        <p:nvPicPr>
          <p:cNvPr id="9" name="Graphic 8" descr="Handshake with solid fill">
            <a:extLst>
              <a:ext uri="{FF2B5EF4-FFF2-40B4-BE49-F238E27FC236}">
                <a16:creationId xmlns:a16="http://schemas.microsoft.com/office/drawing/2014/main" id="{7D431FC2-9C86-4B93-4396-B658B0F547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35910" y="2438171"/>
            <a:ext cx="914400" cy="914400"/>
          </a:xfrm>
          <a:prstGeom prst="rect">
            <a:avLst/>
          </a:prstGeom>
        </p:spPr>
      </p:pic>
      <p:pic>
        <p:nvPicPr>
          <p:cNvPr id="10" name="Graphic 9" descr="City with solid fill">
            <a:extLst>
              <a:ext uri="{FF2B5EF4-FFF2-40B4-BE49-F238E27FC236}">
                <a16:creationId xmlns:a16="http://schemas.microsoft.com/office/drawing/2014/main" id="{A0A5406E-35A0-5BDF-7729-13CA33E025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71423" y="2438171"/>
            <a:ext cx="1445339" cy="1445339"/>
          </a:xfrm>
          <a:prstGeom prst="rect">
            <a:avLst/>
          </a:prstGeom>
        </p:spPr>
      </p:pic>
      <p:pic>
        <p:nvPicPr>
          <p:cNvPr id="11" name="Graphic 10" descr="Transfer1 outline">
            <a:extLst>
              <a:ext uri="{FF2B5EF4-FFF2-40B4-BE49-F238E27FC236}">
                <a16:creationId xmlns:a16="http://schemas.microsoft.com/office/drawing/2014/main" id="{B57E0026-35B8-6C08-C9D4-E73D0CA6E1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6510" y="41836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3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C24A-4A51-2BCC-20FC-D3D62C0B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753"/>
            <a:ext cx="10515600" cy="1325563"/>
          </a:xfrm>
        </p:spPr>
        <p:txBody>
          <a:bodyPr/>
          <a:lstStyle/>
          <a:p>
            <a:r>
              <a:rPr lang="de-DE" dirty="0" err="1"/>
              <a:t>Loneliness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(in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cities</a:t>
            </a:r>
            <a:r>
              <a:rPr lang="de-DE" dirty="0"/>
              <a:t>)</a:t>
            </a:r>
          </a:p>
        </p:txBody>
      </p:sp>
      <p:pic>
        <p:nvPicPr>
          <p:cNvPr id="5" name="Content Placeholder 4" descr="Compass outline">
            <a:extLst>
              <a:ext uri="{FF2B5EF4-FFF2-40B4-BE49-F238E27FC236}">
                <a16:creationId xmlns:a16="http://schemas.microsoft.com/office/drawing/2014/main" id="{FFC4ACC1-9773-D5F3-C112-9CBC80389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9517" y="2527968"/>
            <a:ext cx="1716959" cy="1716959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E7C177-EBBD-55E5-AAEE-FDC9D780C388}"/>
              </a:ext>
            </a:extLst>
          </p:cNvPr>
          <p:cNvSpPr txBox="1"/>
          <p:nvPr/>
        </p:nvSpPr>
        <p:spPr>
          <a:xfrm>
            <a:off x="1789471" y="294968"/>
            <a:ext cx="9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</a:t>
            </a:r>
          </a:p>
        </p:txBody>
      </p:sp>
      <p:pic>
        <p:nvPicPr>
          <p:cNvPr id="22" name="Graphic 21" descr="Circle with left arrow outline">
            <a:extLst>
              <a:ext uri="{FF2B5EF4-FFF2-40B4-BE49-F238E27FC236}">
                <a16:creationId xmlns:a16="http://schemas.microsoft.com/office/drawing/2014/main" id="{CEAB4111-82E6-11BE-6510-A2BB52A5D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93837">
            <a:off x="4728023" y="2499000"/>
            <a:ext cx="1726521" cy="1726521"/>
          </a:xfrm>
          <a:prstGeom prst="rect">
            <a:avLst/>
          </a:prstGeom>
        </p:spPr>
      </p:pic>
      <p:pic>
        <p:nvPicPr>
          <p:cNvPr id="23" name="Graphic 22" descr="City outline">
            <a:extLst>
              <a:ext uri="{FF2B5EF4-FFF2-40B4-BE49-F238E27FC236}">
                <a16:creationId xmlns:a16="http://schemas.microsoft.com/office/drawing/2014/main" id="{74871341-A856-5709-117E-3BFD6DEDF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3864" y="2290213"/>
            <a:ext cx="1794387" cy="17943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2F5DC8-F6F2-C1B5-89BE-CB6A300B07E5}"/>
              </a:ext>
            </a:extLst>
          </p:cNvPr>
          <p:cNvSpPr txBox="1"/>
          <p:nvPr/>
        </p:nvSpPr>
        <p:spPr>
          <a:xfrm>
            <a:off x="1697376" y="4330032"/>
            <a:ext cx="12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18637-2FD3-E4C4-8271-402CC640B06E}"/>
              </a:ext>
            </a:extLst>
          </p:cNvPr>
          <p:cNvSpPr txBox="1"/>
          <p:nvPr/>
        </p:nvSpPr>
        <p:spPr>
          <a:xfrm>
            <a:off x="4707066" y="433003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Rising</a:t>
            </a:r>
            <a:r>
              <a:rPr lang="de-DE" dirty="0"/>
              <a:t> </a:t>
            </a:r>
            <a:r>
              <a:rPr lang="de-DE" dirty="0" err="1"/>
              <a:t>Loneliness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87C0D6-14FB-4467-321E-CC026C01DF41}"/>
              </a:ext>
            </a:extLst>
          </p:cNvPr>
          <p:cNvSpPr txBox="1"/>
          <p:nvPr/>
        </p:nvSpPr>
        <p:spPr>
          <a:xfrm>
            <a:off x="7551318" y="4166711"/>
            <a:ext cx="18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Anonymous </a:t>
            </a:r>
            <a:r>
              <a:rPr lang="de-DE" dirty="0" err="1"/>
              <a:t>cities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19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679</Words>
  <Application>Microsoft Macintosh PowerPoint</Application>
  <PresentationFormat>Widescreen</PresentationFormat>
  <Paragraphs>119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Aharoni</vt:lpstr>
      <vt:lpstr>Arial</vt:lpstr>
      <vt:lpstr>Arial Black</vt:lpstr>
      <vt:lpstr>Calibri</vt:lpstr>
      <vt:lpstr>Calibri Light</vt:lpstr>
      <vt:lpstr>Franklin Gothic Heavy</vt:lpstr>
      <vt:lpstr>Office Theme</vt:lpstr>
      <vt:lpstr>IsarMates</vt:lpstr>
      <vt:lpstr>IsarMates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Loneliness is a growing problem (in big cities)</vt:lpstr>
      <vt:lpstr>Our goal: Rebuilding Social Bonds</vt:lpstr>
      <vt:lpstr>Why do people feel lonely? </vt:lpstr>
      <vt:lpstr>Introducing IsarMates</vt:lpstr>
      <vt:lpstr>Why Blockchain Powers Community Engagement</vt:lpstr>
      <vt:lpstr>How does IsarMates work?</vt:lpstr>
      <vt:lpstr>PowerPoint Presentation</vt:lpstr>
      <vt:lpstr>Efficient Resource Deployment for Munich</vt:lpstr>
      <vt:lpstr>Efficient Resource Deployment for Munich</vt:lpstr>
      <vt:lpstr>Corporate Partnerships: A Win-Win Opportunity</vt:lpstr>
      <vt:lpstr>Beyond Munich: The Future of IsarMates</vt:lpstr>
      <vt:lpstr>Join the Movement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IsarMates</dc:title>
  <dc:creator>Oskar Weinfurtner</dc:creator>
  <cp:lastModifiedBy>Oskar Weinfurtner</cp:lastModifiedBy>
  <cp:revision>3</cp:revision>
  <dcterms:created xsi:type="dcterms:W3CDTF">2024-11-23T22:43:27Z</dcterms:created>
  <dcterms:modified xsi:type="dcterms:W3CDTF">2024-11-24T02:22:22Z</dcterms:modified>
</cp:coreProperties>
</file>